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2399288"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4">
          <p15:clr>
            <a:srgbClr val="A4A3A4"/>
          </p15:clr>
        </p15:guide>
        <p15:guide id="2"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4" d="100"/>
          <a:sy n="14" d="100"/>
        </p:scale>
        <p:origin x="1784" y="52"/>
      </p:cViewPr>
      <p:guideLst>
        <p:guide orient="horz" pos="10204"/>
        <p:guide pos="102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5302386"/>
            <a:ext cx="27539395" cy="1127975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17017128"/>
            <a:ext cx="24299466" cy="782232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3519013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4212903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1724962"/>
            <a:ext cx="6986096" cy="27456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1724962"/>
            <a:ext cx="20553298" cy="274568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19500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76367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8077332"/>
            <a:ext cx="27944386" cy="13477201"/>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1682033"/>
            <a:ext cx="27944386" cy="7087342"/>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70ED8B-609A-4F89-BA3F-603521ACB907}" type="datetimeFigureOut">
              <a:rPr lang="en-IN" smtClean="0"/>
              <a:t>03-03-2024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223089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8624810"/>
            <a:ext cx="13769697" cy="205570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8624810"/>
            <a:ext cx="13769697" cy="205570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0ED8B-609A-4F89-BA3F-603521ACB907}" type="datetimeFigureOut">
              <a:rPr lang="en-IN" smtClean="0"/>
              <a:t>03-03-2024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888516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1724969"/>
            <a:ext cx="27944386" cy="6262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7942328"/>
            <a:ext cx="13706415" cy="3892412"/>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Edit Master text styles</a:t>
            </a:r>
          </a:p>
        </p:txBody>
      </p:sp>
      <p:sp>
        <p:nvSpPr>
          <p:cNvPr id="4" name="Content Placeholder 3"/>
          <p:cNvSpPr>
            <a:spLocks noGrp="1"/>
          </p:cNvSpPr>
          <p:nvPr>
            <p:ph sz="half" idx="2"/>
          </p:nvPr>
        </p:nvSpPr>
        <p:spPr>
          <a:xfrm>
            <a:off x="2231675" y="11834740"/>
            <a:ext cx="13706415" cy="17407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7942328"/>
            <a:ext cx="13773917" cy="3892412"/>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Edit Master text styles</a:t>
            </a:r>
          </a:p>
        </p:txBody>
      </p:sp>
      <p:sp>
        <p:nvSpPr>
          <p:cNvPr id="6" name="Content Placeholder 5"/>
          <p:cNvSpPr>
            <a:spLocks noGrp="1"/>
          </p:cNvSpPr>
          <p:nvPr>
            <p:ph sz="quarter" idx="4"/>
          </p:nvPr>
        </p:nvSpPr>
        <p:spPr>
          <a:xfrm>
            <a:off x="16402142" y="11834740"/>
            <a:ext cx="13773917" cy="17407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ED8B-609A-4F89-BA3F-603521ACB907}" type="datetimeFigureOut">
              <a:rPr lang="en-IN" smtClean="0"/>
              <a:t>03-03-2024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8238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ED8B-609A-4F89-BA3F-603521ACB907}" type="datetimeFigureOut">
              <a:rPr lang="en-IN" smtClean="0"/>
              <a:t>03-03-2024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15203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ED8B-609A-4F89-BA3F-603521ACB907}" type="datetimeFigureOut">
              <a:rPr lang="en-IN" smtClean="0"/>
              <a:t>03-03-2024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00228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59952"/>
            <a:ext cx="10449614" cy="755983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4664905"/>
            <a:ext cx="16402140" cy="23024494"/>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9719786"/>
            <a:ext cx="10449614" cy="1800710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Edit Master text styles</a:t>
            </a:r>
          </a:p>
        </p:txBody>
      </p:sp>
      <p:sp>
        <p:nvSpPr>
          <p:cNvPr id="5" name="Date Placeholder 4"/>
          <p:cNvSpPr>
            <a:spLocks noGrp="1"/>
          </p:cNvSpPr>
          <p:nvPr>
            <p:ph type="dt" sz="half" idx="10"/>
          </p:nvPr>
        </p:nvSpPr>
        <p:spPr/>
        <p:txBody>
          <a:bodyPr/>
          <a:lstStyle/>
          <a:p>
            <a:fld id="{AA70ED8B-609A-4F89-BA3F-603521ACB907}" type="datetimeFigureOut">
              <a:rPr lang="en-IN" smtClean="0"/>
              <a:t>03-03-2024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285362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59952"/>
            <a:ext cx="10449614" cy="755983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4664905"/>
            <a:ext cx="16402140" cy="23024494"/>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9719786"/>
            <a:ext cx="10449614" cy="1800710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Edit Master text styles</a:t>
            </a:r>
          </a:p>
        </p:txBody>
      </p:sp>
      <p:sp>
        <p:nvSpPr>
          <p:cNvPr id="5" name="Date Placeholder 4"/>
          <p:cNvSpPr>
            <a:spLocks noGrp="1"/>
          </p:cNvSpPr>
          <p:nvPr>
            <p:ph type="dt" sz="half" idx="10"/>
          </p:nvPr>
        </p:nvSpPr>
        <p:spPr/>
        <p:txBody>
          <a:bodyPr/>
          <a:lstStyle/>
          <a:p>
            <a:fld id="{AA70ED8B-609A-4F89-BA3F-603521ACB907}" type="datetimeFigureOut">
              <a:rPr lang="en-IN" smtClean="0"/>
              <a:t>03-03-2024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252645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1724969"/>
            <a:ext cx="27944386" cy="6262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8624810"/>
            <a:ext cx="27944386" cy="2055705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0029347"/>
            <a:ext cx="7289840" cy="1724962"/>
          </a:xfrm>
          <a:prstGeom prst="rect">
            <a:avLst/>
          </a:prstGeom>
        </p:spPr>
        <p:txBody>
          <a:bodyPr vert="horz" lIns="91440" tIns="45720" rIns="91440" bIns="45720" rtlCol="0" anchor="ctr"/>
          <a:lstStyle>
            <a:lvl1pPr algn="l">
              <a:defRPr sz="4252">
                <a:solidFill>
                  <a:schemeClr val="tx1">
                    <a:tint val="75000"/>
                  </a:schemeClr>
                </a:solidFill>
              </a:defRPr>
            </a:lvl1pPr>
          </a:lstStyle>
          <a:p>
            <a:fld id="{AA70ED8B-609A-4F89-BA3F-603521ACB907}" type="datetimeFigureOut">
              <a:rPr lang="en-IN" smtClean="0"/>
              <a:t>03-03-2024</a:t>
            </a:fld>
            <a:endParaRPr lang="en-IN"/>
          </a:p>
        </p:txBody>
      </p:sp>
      <p:sp>
        <p:nvSpPr>
          <p:cNvPr id="5" name="Footer Placeholder 4"/>
          <p:cNvSpPr>
            <a:spLocks noGrp="1"/>
          </p:cNvSpPr>
          <p:nvPr>
            <p:ph type="ftr" sz="quarter" idx="3"/>
          </p:nvPr>
        </p:nvSpPr>
        <p:spPr>
          <a:xfrm>
            <a:off x="10732264" y="30029347"/>
            <a:ext cx="10934760" cy="1724962"/>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2881997" y="30029347"/>
            <a:ext cx="7289840" cy="1724962"/>
          </a:xfrm>
          <a:prstGeom prst="rect">
            <a:avLst/>
          </a:prstGeom>
        </p:spPr>
        <p:txBody>
          <a:bodyPr vert="horz" lIns="91440" tIns="45720" rIns="91440" bIns="45720" rtlCol="0" anchor="ctr"/>
          <a:lstStyle>
            <a:lvl1pPr algn="r">
              <a:defRPr sz="4252">
                <a:solidFill>
                  <a:schemeClr val="tx1">
                    <a:tint val="75000"/>
                  </a:schemeClr>
                </a:solidFill>
              </a:defRPr>
            </a:lvl1pPr>
          </a:lstStyle>
          <a:p>
            <a:fld id="{F306C670-AEEF-4A13-A3C0-4FF8EC881BDE}" type="slidenum">
              <a:rPr lang="en-IN" smtClean="0"/>
              <a:t>‹#›</a:t>
            </a:fld>
            <a:endParaRPr lang="en-IN"/>
          </a:p>
        </p:txBody>
      </p:sp>
    </p:spTree>
    <p:extLst>
      <p:ext uri="{BB962C8B-B14F-4D97-AF65-F5344CB8AC3E}">
        <p14:creationId xmlns:p14="http://schemas.microsoft.com/office/powerpoint/2010/main" val="12306201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E8E9C0DB-A112-48E4-A6BB-1C1BEB514E12}"/>
              </a:ext>
            </a:extLst>
          </p:cNvPr>
          <p:cNvSpPr/>
          <p:nvPr/>
        </p:nvSpPr>
        <p:spPr>
          <a:xfrm>
            <a:off x="457200" y="914400"/>
            <a:ext cx="31350857" cy="5747657"/>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22" name="Group 21"/>
          <p:cNvGrpSpPr/>
          <p:nvPr/>
        </p:nvGrpSpPr>
        <p:grpSpPr>
          <a:xfrm>
            <a:off x="4680155" y="1050644"/>
            <a:ext cx="26098663" cy="5308312"/>
            <a:chOff x="4984955" y="1150374"/>
            <a:chExt cx="26098663" cy="5308312"/>
          </a:xfrm>
        </p:grpSpPr>
        <p:sp>
          <p:nvSpPr>
            <p:cNvPr id="8" name="Rectangle 7">
              <a:extLst>
                <a:ext uri="{FF2B5EF4-FFF2-40B4-BE49-F238E27FC236}">
                  <a16:creationId xmlns:a16="http://schemas.microsoft.com/office/drawing/2014/main" id="{F9862349-CF9E-4DFB-91B0-F96EF4417B1A}"/>
                </a:ext>
              </a:extLst>
            </p:cNvPr>
            <p:cNvSpPr/>
            <p:nvPr/>
          </p:nvSpPr>
          <p:spPr>
            <a:xfrm>
              <a:off x="4984955" y="1150374"/>
              <a:ext cx="22395738" cy="5308312"/>
            </a:xfrm>
            <a:prstGeom prst="rect">
              <a:avLst/>
            </a:prstGeom>
            <a:noFill/>
            <a:ln w="1905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5882" eaLnBrk="1" fontAlgn="auto" hangingPunct="1">
                <a:spcBef>
                  <a:spcPts val="0"/>
                </a:spcBef>
                <a:spcAft>
                  <a:spcPts val="1200"/>
                </a:spcAft>
                <a:defRPr/>
              </a:pPr>
              <a:r>
                <a:rPr lang="en-US" sz="7000" b="1" dirty="0">
                  <a:solidFill>
                    <a:schemeClr val="tx1"/>
                  </a:solidFill>
                  <a:latin typeface="Arial" panose="020B0604020202020204" pitchFamily="34" charset="0"/>
                  <a:cs typeface="Arial" panose="020B0604020202020204" pitchFamily="34" charset="0"/>
                </a:rPr>
                <a:t>Title of the Poster (70 pt., Arial, Bold, Centre)</a:t>
              </a:r>
            </a:p>
            <a:p>
              <a:pPr algn="ctr" defTabSz="4175882" eaLnBrk="1" fontAlgn="auto" hangingPunct="1">
                <a:spcBef>
                  <a:spcPts val="1200"/>
                </a:spcBef>
                <a:spcAft>
                  <a:spcPts val="1200"/>
                </a:spcAft>
                <a:defRPr/>
              </a:pPr>
              <a:r>
                <a:rPr lang="en-US" sz="4400" dirty="0">
                  <a:solidFill>
                    <a:schemeClr val="tx1"/>
                  </a:solidFill>
                  <a:latin typeface="Arial" panose="020B0604020202020204" pitchFamily="34" charset="0"/>
                  <a:cs typeface="Arial" panose="020B0604020202020204" pitchFamily="34" charset="0"/>
                </a:rPr>
                <a:t>First Author¹, Second Author², Other Authors³ and affiliations (44 Pt., Arial, Centre)</a:t>
              </a:r>
            </a:p>
            <a:p>
              <a:pPr algn="ctr" defTabSz="4175882" eaLnBrk="1" fontAlgn="auto" hangingPunct="1">
                <a:spcBef>
                  <a:spcPts val="1200"/>
                </a:spcBef>
                <a:spcAft>
                  <a:spcPts val="0"/>
                </a:spcAft>
                <a:defRPr/>
              </a:pPr>
              <a:r>
                <a:rPr lang="en-US" sz="3600" dirty="0">
                  <a:solidFill>
                    <a:schemeClr val="tx1"/>
                  </a:solidFill>
                  <a:latin typeface="Arial" panose="020B0604020202020204" pitchFamily="34" charset="0"/>
                  <a:cs typeface="Arial" panose="020B0604020202020204" pitchFamily="34" charset="0"/>
                </a:rPr>
                <a:t>e-mail: Corresponding author (36 pt., Arial, Centre)</a:t>
              </a:r>
            </a:p>
          </p:txBody>
        </p:sp>
        <p:sp>
          <p:nvSpPr>
            <p:cNvPr id="5" name="TextBox 4"/>
            <p:cNvSpPr txBox="1"/>
            <p:nvPr/>
          </p:nvSpPr>
          <p:spPr>
            <a:xfrm>
              <a:off x="23677768" y="5448530"/>
              <a:ext cx="7405850" cy="923330"/>
            </a:xfrm>
            <a:prstGeom prst="rect">
              <a:avLst/>
            </a:prstGeom>
            <a:solidFill>
              <a:schemeClr val="accent5">
                <a:lumMod val="20000"/>
                <a:lumOff val="80000"/>
              </a:schemeClr>
            </a:solidFill>
            <a:ln>
              <a:solidFill>
                <a:sysClr val="windowText" lastClr="000000"/>
              </a:solidFill>
            </a:ln>
          </p:spPr>
          <p:txBody>
            <a:bodyPr wrap="square" rtlCol="0">
              <a:spAutoFit/>
            </a:bodyPr>
            <a:lstStyle/>
            <a:p>
              <a:pPr algn="ctr"/>
              <a:r>
                <a:rPr lang="en-US" sz="5400" b="1" dirty="0">
                  <a:latin typeface="Arial" pitchFamily="34" charset="0"/>
                  <a:cs typeface="Arial" pitchFamily="34" charset="0"/>
                </a:rPr>
                <a:t>Registration number</a:t>
              </a:r>
            </a:p>
          </p:txBody>
        </p:sp>
      </p:grpSp>
      <p:sp>
        <p:nvSpPr>
          <p:cNvPr id="6" name="Rectangle 5"/>
          <p:cNvSpPr/>
          <p:nvPr/>
        </p:nvSpPr>
        <p:spPr>
          <a:xfrm>
            <a:off x="457200" y="6923314"/>
            <a:ext cx="31350857" cy="25327429"/>
          </a:xfrm>
          <a:prstGeom prst="rect">
            <a:avLst/>
          </a:prstGeom>
          <a:noFill/>
          <a:ln w="63500" cap="rnd">
            <a:solidFill>
              <a:srgbClr val="002060"/>
            </a:solidFill>
            <a:round/>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673100" y="7053943"/>
            <a:ext cx="8936038" cy="4947331"/>
            <a:chOff x="114300" y="3880757"/>
            <a:chExt cx="8936038" cy="4947331"/>
          </a:xfrm>
        </p:grpSpPr>
        <p:sp>
          <p:nvSpPr>
            <p:cNvPr id="11" name="Rectangle 10"/>
            <p:cNvSpPr/>
            <p:nvPr/>
          </p:nvSpPr>
          <p:spPr>
            <a:xfrm>
              <a:off x="114300" y="3880757"/>
              <a:ext cx="8936038" cy="655638"/>
            </a:xfrm>
            <a:prstGeom prst="rect">
              <a:avLst/>
            </a:prstGeom>
            <a:solidFill>
              <a:srgbClr val="0070C0"/>
            </a:solidFill>
            <a:ln w="38100" cap="rnd"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INTRODUCTION</a:t>
              </a:r>
            </a:p>
          </p:txBody>
        </p:sp>
        <p:sp>
          <p:nvSpPr>
            <p:cNvPr id="12" name="Rectangle 11"/>
            <p:cNvSpPr/>
            <p:nvPr/>
          </p:nvSpPr>
          <p:spPr>
            <a:xfrm>
              <a:off x="114300" y="4524375"/>
              <a:ext cx="8936038" cy="4303713"/>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Section heading: 40 pt., Uppercase, Times New Roman, Bold, Centre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Contents of the section: 32 pt., Bold, Times New Roman, Justified.</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An indentation of 0.2 pt. should be given in each paragraph/numbered lines.</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lang="en-US" sz="3200" b="1" kern="0" dirty="0">
                  <a:solidFill>
                    <a:srgbClr val="FF0000"/>
                  </a:solidFill>
                  <a:latin typeface="Times New Roman" pitchFamily="18" charset="0"/>
                  <a:cs typeface="Times New Roman" pitchFamily="18" charset="0"/>
                </a:rPr>
                <a:t>Write your registration number below IIT Guwahati logo.</a:t>
              </a:r>
              <a:endParaRPr kumimoji="0" lang="en-US" sz="3200" b="1" i="0" u="none" strike="noStrike" kern="0" cap="none" spc="0" normalizeH="0" baseline="0" noProof="0" dirty="0">
                <a:ln>
                  <a:noFill/>
                </a:ln>
                <a:solidFill>
                  <a:srgbClr val="FF0000"/>
                </a:solidFill>
                <a:effectLst/>
                <a:uLnTx/>
                <a:uFillTx/>
                <a:latin typeface="Times New Roman" pitchFamily="18" charset="0"/>
                <a:cs typeface="Times New Roman" pitchFamily="18" charset="0"/>
              </a:endParaRP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endPar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endParaRPr>
            </a:p>
          </p:txBody>
        </p:sp>
      </p:grpSp>
      <p:grpSp>
        <p:nvGrpSpPr>
          <p:cNvPr id="15" name="Group 14"/>
          <p:cNvGrpSpPr/>
          <p:nvPr/>
        </p:nvGrpSpPr>
        <p:grpSpPr>
          <a:xfrm>
            <a:off x="673100" y="12146871"/>
            <a:ext cx="8937625" cy="3243263"/>
            <a:chOff x="107950" y="8959850"/>
            <a:chExt cx="8937625" cy="3243263"/>
          </a:xfrm>
        </p:grpSpPr>
        <p:sp>
          <p:nvSpPr>
            <p:cNvPr id="13" name="Rectangle 12"/>
            <p:cNvSpPr/>
            <p:nvPr/>
          </p:nvSpPr>
          <p:spPr>
            <a:xfrm>
              <a:off x="111125" y="8959850"/>
              <a:ext cx="8920163" cy="654050"/>
            </a:xfrm>
            <a:prstGeom prst="rect">
              <a:avLst/>
            </a:prstGeom>
            <a:solidFill>
              <a:srgbClr val="0070C0"/>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OBJECTIVES</a:t>
              </a:r>
            </a:p>
          </p:txBody>
        </p:sp>
        <p:sp>
          <p:nvSpPr>
            <p:cNvPr id="14" name="Rectangle 13"/>
            <p:cNvSpPr/>
            <p:nvPr/>
          </p:nvSpPr>
          <p:spPr>
            <a:xfrm>
              <a:off x="107950" y="9626600"/>
              <a:ext cx="8937625" cy="2576513"/>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prstClr val="black"/>
                  </a:solidFill>
                  <a:effectLst/>
                  <a:uLnTx/>
                  <a:uFillTx/>
                  <a:latin typeface="Times New Roman" pitchFamily="18" charset="0"/>
                  <a:ea typeface="+mn-ea"/>
                  <a:cs typeface="Times New Roman" pitchFamily="18" charset="0"/>
                </a:rPr>
                <a:t>Contents of the section: 32 pt., Bold, Times New Roman, Justified.</a:t>
              </a:r>
            </a:p>
            <a:p>
              <a:pPr marL="0" marR="0" lvl="0" indent="0" algn="just" defTabSz="4175882" eaLnBrk="1" fontAlgn="auto" latinLnBrk="0" hangingPunct="1">
                <a:lnSpc>
                  <a:spcPct val="100000"/>
                </a:lnSpc>
                <a:spcBef>
                  <a:spcPts val="0"/>
                </a:spcBef>
                <a:spcAft>
                  <a:spcPts val="600"/>
                </a:spcAft>
                <a:buClrTx/>
                <a:buSzTx/>
                <a:buFontTx/>
                <a:buNone/>
                <a:tabLst/>
                <a:defRPr/>
              </a:pPr>
              <a:endPar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endParaRPr>
            </a:p>
          </p:txBody>
        </p:sp>
      </p:grpSp>
      <p:grpSp>
        <p:nvGrpSpPr>
          <p:cNvPr id="18" name="Group 17"/>
          <p:cNvGrpSpPr/>
          <p:nvPr/>
        </p:nvGrpSpPr>
        <p:grpSpPr>
          <a:xfrm>
            <a:off x="686777" y="15497580"/>
            <a:ext cx="8936037" cy="11222769"/>
            <a:chOff x="103188" y="12303125"/>
            <a:chExt cx="8936037" cy="15981363"/>
          </a:xfrm>
        </p:grpSpPr>
        <p:sp>
          <p:nvSpPr>
            <p:cNvPr id="16" name="Rectangle 15"/>
            <p:cNvSpPr/>
            <p:nvPr/>
          </p:nvSpPr>
          <p:spPr>
            <a:xfrm>
              <a:off x="119063" y="12303125"/>
              <a:ext cx="8920162" cy="999748"/>
            </a:xfrm>
            <a:prstGeom prst="rect">
              <a:avLst/>
            </a:prstGeom>
            <a:solidFill>
              <a:srgbClr val="0070C0"/>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METHODOLOGY</a:t>
              </a:r>
            </a:p>
          </p:txBody>
        </p:sp>
        <p:sp>
          <p:nvSpPr>
            <p:cNvPr id="17" name="Rectangle 16"/>
            <p:cNvSpPr/>
            <p:nvPr/>
          </p:nvSpPr>
          <p:spPr>
            <a:xfrm>
              <a:off x="103188" y="13302873"/>
              <a:ext cx="8936037" cy="14981615"/>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poster should correspond to the title and content of the paper you submitted. </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Plan your poster in a logical sequence, i.e. introduction, objectives, methodology and methods, results, conclusions, references/ publications.</a:t>
              </a:r>
            </a:p>
          </p:txBody>
        </p:sp>
      </p:grpSp>
      <p:grpSp>
        <p:nvGrpSpPr>
          <p:cNvPr id="21" name="Group 20"/>
          <p:cNvGrpSpPr/>
          <p:nvPr/>
        </p:nvGrpSpPr>
        <p:grpSpPr>
          <a:xfrm>
            <a:off x="702652" y="26853702"/>
            <a:ext cx="16116300" cy="5102677"/>
            <a:chOff x="58738" y="28341638"/>
            <a:chExt cx="16116300" cy="4586627"/>
          </a:xfrm>
        </p:grpSpPr>
        <p:sp>
          <p:nvSpPr>
            <p:cNvPr id="19" name="Rectangle 18"/>
            <p:cNvSpPr/>
            <p:nvPr/>
          </p:nvSpPr>
          <p:spPr>
            <a:xfrm>
              <a:off x="58738" y="29070640"/>
              <a:ext cx="16116300" cy="3857625"/>
            </a:xfrm>
            <a:prstGeom prst="rect">
              <a:avLst/>
            </a:prstGeom>
            <a:noFill/>
            <a:ln w="38100" cap="flat" cmpd="sng" algn="ctr">
              <a:solidFill>
                <a:sysClr val="windowText" lastClr="000000"/>
              </a:solidFill>
              <a:prstDash val="solid"/>
            </a:ln>
            <a:effectLst/>
          </p:spPr>
          <p:txBody>
            <a:bodyPr/>
            <a:lstStyle>
              <a:lvl1pPr marL="514350" indent="-514350">
                <a:defRPr sz="8200">
                  <a:solidFill>
                    <a:schemeClr val="tx1"/>
                  </a:solidFill>
                  <a:latin typeface="Calibri" panose="020F0502020204030204" pitchFamily="34" charset="0"/>
                </a:defRPr>
              </a:lvl1pPr>
              <a:lvl2pPr marL="742950" indent="-285750">
                <a:defRPr sz="8200">
                  <a:solidFill>
                    <a:schemeClr val="tx1"/>
                  </a:solidFill>
                  <a:latin typeface="Calibri" panose="020F0502020204030204" pitchFamily="34" charset="0"/>
                </a:defRPr>
              </a:lvl2pPr>
              <a:lvl3pPr marL="1143000" indent="-228600">
                <a:defRPr sz="8200">
                  <a:solidFill>
                    <a:schemeClr val="tx1"/>
                  </a:solidFill>
                  <a:latin typeface="Calibri" panose="020F0502020204030204" pitchFamily="34" charset="0"/>
                </a:defRPr>
              </a:lvl3pPr>
              <a:lvl4pPr marL="1600200" indent="-228600">
                <a:defRPr sz="8200">
                  <a:solidFill>
                    <a:schemeClr val="tx1"/>
                  </a:solidFill>
                  <a:latin typeface="Calibri" panose="020F0502020204030204" pitchFamily="34" charset="0"/>
                </a:defRPr>
              </a:lvl4pPr>
              <a:lvl5pPr marL="2057400" indent="-228600">
                <a:defRPr sz="8200">
                  <a:solidFill>
                    <a:schemeClr val="tx1"/>
                  </a:solidFill>
                  <a:latin typeface="Calibri" panose="020F0502020204030204" pitchFamily="34" charset="0"/>
                </a:defRPr>
              </a:lvl5pPr>
              <a:lvl6pPr marL="2514600" indent="-228600" defTabSz="4175125" fontAlgn="base">
                <a:spcBef>
                  <a:spcPct val="0"/>
                </a:spcBef>
                <a:spcAft>
                  <a:spcPct val="0"/>
                </a:spcAft>
                <a:defRPr sz="8200">
                  <a:solidFill>
                    <a:schemeClr val="tx1"/>
                  </a:solidFill>
                  <a:latin typeface="Calibri" panose="020F0502020204030204" pitchFamily="34" charset="0"/>
                </a:defRPr>
              </a:lvl6pPr>
              <a:lvl7pPr marL="2971800" indent="-228600" defTabSz="4175125" fontAlgn="base">
                <a:spcBef>
                  <a:spcPct val="0"/>
                </a:spcBef>
                <a:spcAft>
                  <a:spcPct val="0"/>
                </a:spcAft>
                <a:defRPr sz="8200">
                  <a:solidFill>
                    <a:schemeClr val="tx1"/>
                  </a:solidFill>
                  <a:latin typeface="Calibri" panose="020F0502020204030204" pitchFamily="34" charset="0"/>
                </a:defRPr>
              </a:lvl7pPr>
              <a:lvl8pPr marL="3429000" indent="-228600" defTabSz="4175125" fontAlgn="base">
                <a:spcBef>
                  <a:spcPct val="0"/>
                </a:spcBef>
                <a:spcAft>
                  <a:spcPct val="0"/>
                </a:spcAft>
                <a:defRPr sz="8200">
                  <a:solidFill>
                    <a:schemeClr val="tx1"/>
                  </a:solidFill>
                  <a:latin typeface="Calibri" panose="020F0502020204030204" pitchFamily="34" charset="0"/>
                </a:defRPr>
              </a:lvl8pPr>
              <a:lvl9pPr marL="3886200" indent="-228600" defTabSz="4175125" fontAlgn="base">
                <a:spcBef>
                  <a:spcPct val="0"/>
                </a:spcBef>
                <a:spcAft>
                  <a:spcPct val="0"/>
                </a:spcAft>
                <a:defRPr sz="8200">
                  <a:solidFill>
                    <a:schemeClr val="tx1"/>
                  </a:solidFill>
                  <a:latin typeface="Calibri" panose="020F0502020204030204" pitchFamily="34" charset="0"/>
                </a:defRPr>
              </a:lvl9pPr>
            </a:lstStyle>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r>
                <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rPr>
                <a:t>Numbering to be used before each conclusion points.</a:t>
              </a: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r>
                <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rPr>
                <a:t>Major conclusions are to be mentioned. </a:t>
              </a: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r>
                <a:rPr lang="en-US" sz="3200" b="1" kern="0" dirty="0">
                  <a:solidFill>
                    <a:prstClr val="black"/>
                  </a:solidFill>
                  <a:latin typeface="Times New Roman" pitchFamily="18" charset="0"/>
                  <a:cs typeface="Times New Roman" pitchFamily="18" charset="0"/>
                </a:rPr>
                <a:t>Contents of the section: 32 pt., Bold, Times New Roman, Justified.</a:t>
              </a: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endPar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endParaRP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endPar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endParaRP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endParaRPr kumimoji="0" lang="en-US" sz="28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p:txBody>
        </p:sp>
        <p:sp>
          <p:nvSpPr>
            <p:cNvPr id="20" name="Rectangle 19"/>
            <p:cNvSpPr/>
            <p:nvPr/>
          </p:nvSpPr>
          <p:spPr>
            <a:xfrm>
              <a:off x="60325" y="28341638"/>
              <a:ext cx="16114713" cy="728662"/>
            </a:xfrm>
            <a:prstGeom prst="rect">
              <a:avLst/>
            </a:prstGeom>
            <a:solidFill>
              <a:srgbClr val="0070C0"/>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CONCLUSIONS</a:t>
              </a:r>
            </a:p>
          </p:txBody>
        </p:sp>
      </p:grpSp>
      <p:sp>
        <p:nvSpPr>
          <p:cNvPr id="23" name="Rectangle 22"/>
          <p:cNvSpPr/>
          <p:nvPr/>
        </p:nvSpPr>
        <p:spPr>
          <a:xfrm>
            <a:off x="9744982" y="7036465"/>
            <a:ext cx="21915725" cy="727075"/>
          </a:xfrm>
          <a:prstGeom prst="rect">
            <a:avLst/>
          </a:prstGeom>
          <a:solidFill>
            <a:srgbClr val="0070C0"/>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RESULTS</a:t>
            </a:r>
          </a:p>
        </p:txBody>
      </p:sp>
      <p:sp>
        <p:nvSpPr>
          <p:cNvPr id="24" name="Rectangle 23"/>
          <p:cNvSpPr/>
          <p:nvPr/>
        </p:nvSpPr>
        <p:spPr>
          <a:xfrm>
            <a:off x="9757681" y="7874000"/>
            <a:ext cx="9271000" cy="727075"/>
          </a:xfrm>
          <a:prstGeom prst="rect">
            <a:avLst/>
          </a:prstGeom>
          <a:solidFill>
            <a:srgbClr val="00B0F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Use of sub-section</a:t>
            </a:r>
          </a:p>
        </p:txBody>
      </p:sp>
      <p:sp>
        <p:nvSpPr>
          <p:cNvPr id="25" name="Rectangle 24"/>
          <p:cNvSpPr/>
          <p:nvPr/>
        </p:nvSpPr>
        <p:spPr>
          <a:xfrm>
            <a:off x="9757682" y="8604250"/>
            <a:ext cx="21887150" cy="2314575"/>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Sub-section heading: 40 pt., Sentence case, Times New Roman, Bold, Centre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Contents of the section: </a:t>
            </a:r>
            <a:r>
              <a:rPr lang="en-US" sz="3200" b="1" kern="0" dirty="0">
                <a:solidFill>
                  <a:sysClr val="windowText" lastClr="000000"/>
                </a:solidFill>
                <a:latin typeface="Times New Roman" pitchFamily="18" charset="0"/>
                <a:cs typeface="Times New Roman" pitchFamily="18" charset="0"/>
              </a:rPr>
              <a:t>32 </a:t>
            </a: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pt., Times New Roman, Justified.</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An indentation of 0.2 pt. should be given in each paragraph/numbered lines</a:t>
            </a:r>
            <a:r>
              <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t>
            </a:r>
          </a:p>
        </p:txBody>
      </p:sp>
      <p:sp>
        <p:nvSpPr>
          <p:cNvPr id="26" name="Rectangle 25"/>
          <p:cNvSpPr/>
          <p:nvPr/>
        </p:nvSpPr>
        <p:spPr>
          <a:xfrm>
            <a:off x="9771969" y="11142663"/>
            <a:ext cx="9256712" cy="727075"/>
          </a:xfrm>
          <a:prstGeom prst="rect">
            <a:avLst/>
          </a:prstGeom>
          <a:solidFill>
            <a:srgbClr val="00B0F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Size of the poster</a:t>
            </a:r>
          </a:p>
        </p:txBody>
      </p:sp>
      <p:sp>
        <p:nvSpPr>
          <p:cNvPr id="27" name="Rectangle 26"/>
          <p:cNvSpPr/>
          <p:nvPr/>
        </p:nvSpPr>
        <p:spPr>
          <a:xfrm>
            <a:off x="9771969" y="11871325"/>
            <a:ext cx="21885670" cy="1689100"/>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Your poster should be designed to fit within the confines of a 3’4” (Three feet four inch) height and 3’4” width poster display board, and consist of materials that can be mounted easily with push pins.</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poster of size </a:t>
            </a:r>
            <a:r>
              <a:rPr kumimoji="0" lang="en-US" sz="3200" b="1" i="0" u="sng"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3 feet height and 3 feet width </a:t>
            </a: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is suitable for the display.</a:t>
            </a:r>
          </a:p>
        </p:txBody>
      </p:sp>
      <p:sp>
        <p:nvSpPr>
          <p:cNvPr id="28" name="Rectangle 27"/>
          <p:cNvSpPr/>
          <p:nvPr/>
        </p:nvSpPr>
        <p:spPr>
          <a:xfrm>
            <a:off x="9797369" y="17441863"/>
            <a:ext cx="9256712" cy="727075"/>
          </a:xfrm>
          <a:prstGeom prst="rect">
            <a:avLst/>
          </a:prstGeom>
          <a:solidFill>
            <a:srgbClr val="00B0F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Important instructions</a:t>
            </a:r>
          </a:p>
        </p:txBody>
      </p:sp>
      <p:sp>
        <p:nvSpPr>
          <p:cNvPr id="29" name="Rectangle 28"/>
          <p:cNvSpPr/>
          <p:nvPr/>
        </p:nvSpPr>
        <p:spPr>
          <a:xfrm>
            <a:off x="9797370" y="18172114"/>
            <a:ext cx="21887150" cy="8510136"/>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This .ppt file is a </a:t>
            </a:r>
            <a:r>
              <a:rPr lang="en-US" sz="3200" b="1" kern="0" dirty="0">
                <a:solidFill>
                  <a:sysClr val="windowText" lastClr="000000"/>
                </a:solidFill>
                <a:latin typeface="Times New Roman" pitchFamily="18" charset="0"/>
                <a:cs typeface="Times New Roman" pitchFamily="18" charset="0"/>
              </a:rPr>
              <a:t>template </a:t>
            </a: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and the given text can be replaced with your contents.</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modifications can be made in the poster format when desired for clear understanding of the contents and better utilization of the space.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Posters should be designed for clear viewing from a distance of beyond 3 feet so that they can be viewed by a number of people at the same time.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To ensure visual effectiveness of the poster, use large lettering and a minimum of text. Use of colors can visually enhance the poster.</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sng"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You have to bring the printed poster. Organizers will not provide the printing facility</a:t>
            </a:r>
            <a:r>
              <a:rPr kumimoji="0" lang="en-US" sz="3200" b="1"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You have to fix your poster at the allotted space by your own. </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 review team will visit during poster presentation time slot. Please ensure your presence so that your poster can be considered for the best poster awards by the review team. The interested participants will also discuss with you during this time slots.</a:t>
            </a:r>
          </a:p>
        </p:txBody>
      </p:sp>
      <p:sp>
        <p:nvSpPr>
          <p:cNvPr id="30" name="Rectangle 29"/>
          <p:cNvSpPr/>
          <p:nvPr/>
        </p:nvSpPr>
        <p:spPr>
          <a:xfrm>
            <a:off x="9773556" y="13754100"/>
            <a:ext cx="9256713" cy="727075"/>
          </a:xfrm>
          <a:prstGeom prst="rect">
            <a:avLst/>
          </a:prstGeom>
          <a:solidFill>
            <a:srgbClr val="00B0F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Figure and Tables</a:t>
            </a:r>
          </a:p>
        </p:txBody>
      </p:sp>
      <p:sp>
        <p:nvSpPr>
          <p:cNvPr id="31" name="Rectangle 30"/>
          <p:cNvSpPr/>
          <p:nvPr/>
        </p:nvSpPr>
        <p:spPr>
          <a:xfrm>
            <a:off x="9773557" y="14484350"/>
            <a:ext cx="21887150" cy="2801938"/>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Color figures and tables can be used for better visibility.</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color selection should be such that it is clearly visible from a distance of at least 3 feet.</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Each figures and tables should be given a proper caption.</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legends of graphs and labeling of figures should be clearly visible.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Figures and tables caption format: 28 pt., Arial, Bold, Sentence case, Centre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endPar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endParaRPr>
          </a:p>
        </p:txBody>
      </p:sp>
      <p:grpSp>
        <p:nvGrpSpPr>
          <p:cNvPr id="32" name="Group 31"/>
          <p:cNvGrpSpPr/>
          <p:nvPr/>
        </p:nvGrpSpPr>
        <p:grpSpPr>
          <a:xfrm>
            <a:off x="16907853" y="26853704"/>
            <a:ext cx="14757618" cy="5074102"/>
            <a:chOff x="16336963" y="28344813"/>
            <a:chExt cx="16514762" cy="4557796"/>
          </a:xfrm>
        </p:grpSpPr>
        <p:sp>
          <p:nvSpPr>
            <p:cNvPr id="33" name="Rectangle 32"/>
            <p:cNvSpPr/>
            <p:nvPr/>
          </p:nvSpPr>
          <p:spPr>
            <a:xfrm>
              <a:off x="16336963" y="29060859"/>
              <a:ext cx="16489363" cy="3841750"/>
            </a:xfrm>
            <a:prstGeom prst="rect">
              <a:avLst/>
            </a:prstGeom>
            <a:noFill/>
            <a:ln w="38100" cap="flat" cmpd="sng" algn="ctr">
              <a:solidFill>
                <a:sysClr val="windowText" lastClr="000000"/>
              </a:solidFill>
              <a:prstDash val="solid"/>
            </a:ln>
            <a:effectLst/>
          </p:spPr>
          <p:txBody>
            <a:bodyPr/>
            <a:lstStyle/>
            <a:p>
              <a:pPr marL="514350" marR="0" lvl="0" indent="-514350" algn="just" defTabSz="4175882" eaLnBrk="1" fontAlgn="auto" latinLnBrk="0" hangingPunct="1">
                <a:lnSpc>
                  <a:spcPct val="100000"/>
                </a:lnSpc>
                <a:spcBef>
                  <a:spcPts val="0"/>
                </a:spcBef>
                <a:spcAft>
                  <a:spcPts val="0"/>
                </a:spcAft>
                <a:buClrTx/>
                <a:buSzTx/>
                <a:buFont typeface="+mj-lt"/>
                <a:buAutoNum type="arabicPeriod"/>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references/publications should have authors’ names, title of the paper, name of the journal, volume number, page number and year of publication</a:t>
              </a:r>
            </a:p>
          </p:txBody>
        </p:sp>
        <p:sp>
          <p:nvSpPr>
            <p:cNvPr id="34" name="Rectangle 33"/>
            <p:cNvSpPr/>
            <p:nvPr/>
          </p:nvSpPr>
          <p:spPr>
            <a:xfrm>
              <a:off x="16336963" y="28344813"/>
              <a:ext cx="16514762" cy="725487"/>
            </a:xfrm>
            <a:prstGeom prst="rect">
              <a:avLst/>
            </a:prstGeom>
            <a:solidFill>
              <a:srgbClr val="0070C0"/>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REFERENCES</a:t>
              </a:r>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230" y="1305871"/>
            <a:ext cx="4452826" cy="4466485"/>
          </a:xfrm>
          <a:prstGeom prst="rect">
            <a:avLst/>
          </a:prstGeom>
        </p:spPr>
      </p:pic>
      <p:pic>
        <p:nvPicPr>
          <p:cNvPr id="4" name="Picture 3">
            <a:extLst>
              <a:ext uri="{FF2B5EF4-FFF2-40B4-BE49-F238E27FC236}">
                <a16:creationId xmlns:a16="http://schemas.microsoft.com/office/drawing/2014/main" id="{D353425B-89C9-BC6D-4360-AF0799813B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57480" y="1624349"/>
            <a:ext cx="5864578" cy="18122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54558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286</TotalTime>
  <Words>590</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N Joshi</dc:creator>
  <cp:lastModifiedBy>Rahul Kushwaha</cp:lastModifiedBy>
  <cp:revision>19</cp:revision>
  <dcterms:created xsi:type="dcterms:W3CDTF">2022-04-22T08:10:51Z</dcterms:created>
  <dcterms:modified xsi:type="dcterms:W3CDTF">2024-03-03T07:37:27Z</dcterms:modified>
</cp:coreProperties>
</file>